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60" r:id="rId3"/>
    <p:sldId id="261" r:id="rId4"/>
    <p:sldId id="279" r:id="rId5"/>
    <p:sldId id="262" r:id="rId6"/>
    <p:sldId id="263" r:id="rId7"/>
    <p:sldId id="280" r:id="rId8"/>
    <p:sldId id="264" r:id="rId9"/>
    <p:sldId id="266" r:id="rId10"/>
    <p:sldId id="267" r:id="rId11"/>
    <p:sldId id="268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2" r:id="rId22"/>
    <p:sldId id="293" r:id="rId23"/>
    <p:sldId id="294" r:id="rId24"/>
    <p:sldId id="295" r:id="rId25"/>
    <p:sldId id="296" r:id="rId26"/>
    <p:sldId id="291" r:id="rId27"/>
  </p:sldIdLst>
  <p:sldSz cx="12192000" cy="6858000"/>
  <p:notesSz cx="6810375" cy="99425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9338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6234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526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423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0342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6081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831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176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19598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658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112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7A0B5-EC31-4ABB-BCB3-70E3778142BB}" type="datetimeFigureOut">
              <a:rPr lang="sl-SI" smtClean="0"/>
              <a:t>26. 09. 2023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BDAC3-184F-4B52-A63D-B0D10447AA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397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1DFDAD-3A97-BE37-9EC8-73CA9897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5301B4E-2274-343B-58D9-4514EAE1A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  <a:solidFill>
            <a:schemeClr val="accent6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sz="5400" dirty="0"/>
          </a:p>
          <a:p>
            <a:pPr marL="0" indent="0" algn="ctr">
              <a:buNone/>
            </a:pPr>
            <a:r>
              <a:rPr lang="sl-SI" sz="5400" dirty="0"/>
              <a:t>ODPRAVIMO NAJPOGOSTEJŠE OBLIKOSLOVNE NAPAKE</a:t>
            </a:r>
          </a:p>
          <a:p>
            <a:pPr marL="0" indent="0" algn="ctr">
              <a:buNone/>
            </a:pPr>
            <a:r>
              <a:rPr lang="sl-SI" sz="3200" dirty="0"/>
              <a:t>Didaktični pripomoček za učitelje slovenščine na srednjih strokovnih šolah (teorija in vaje)</a:t>
            </a:r>
          </a:p>
          <a:p>
            <a:pPr marL="0" indent="0" algn="ctr">
              <a:buNone/>
            </a:pPr>
            <a:r>
              <a:rPr lang="sl-SI" sz="3200" dirty="0"/>
              <a:t>september 2023</a:t>
            </a:r>
          </a:p>
          <a:p>
            <a:pPr marL="0" indent="0" algn="ctr">
              <a:buNone/>
            </a:pPr>
            <a:endParaRPr lang="sl-SI" sz="3200" dirty="0"/>
          </a:p>
          <a:p>
            <a:pPr marL="0" indent="0" algn="ctr">
              <a:buNone/>
            </a:pPr>
            <a:endParaRPr lang="sl-SI" sz="3200" dirty="0"/>
          </a:p>
          <a:p>
            <a:pPr marL="0" indent="0" algn="r">
              <a:buNone/>
            </a:pPr>
            <a:r>
              <a:rPr lang="sl-SI" sz="3200" dirty="0"/>
              <a:t>mag. Andreja Tkalec</a:t>
            </a:r>
          </a:p>
        </p:txBody>
      </p:sp>
    </p:spTree>
    <p:extLst>
      <p:ext uri="{BB962C8B-B14F-4D97-AF65-F5344CB8AC3E}">
        <p14:creationId xmlns:p14="http://schemas.microsoft.com/office/powerpoint/2010/main" val="3958124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VEZNIKI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kateri &gt; ki</a:t>
            </a:r>
          </a:p>
          <a:p>
            <a:r>
              <a:rPr lang="sl-SI" dirty="0"/>
              <a:t>ne da bi</a:t>
            </a:r>
          </a:p>
          <a:p>
            <a:r>
              <a:rPr lang="sl-SI" dirty="0"/>
              <a:t>zato : za to </a:t>
            </a:r>
          </a:p>
          <a:p>
            <a:pPr marL="0" indent="0">
              <a:buNone/>
            </a:pPr>
            <a:r>
              <a:rPr lang="sl-SI" dirty="0"/>
              <a:t>Dežuje, zato vzemi dežnik. Za to (stvar, dejanje) ti bo še žal.</a:t>
            </a:r>
          </a:p>
          <a:p>
            <a:r>
              <a:rPr lang="sl-SI" dirty="0"/>
              <a:t>zakaj : za kaj</a:t>
            </a:r>
          </a:p>
          <a:p>
            <a:pPr marL="0" indent="0">
              <a:buNone/>
            </a:pPr>
            <a:r>
              <a:rPr lang="sl-SI" dirty="0"/>
              <a:t>Zakaj ne odgovoriš? Za kaj (za katero stvar, dejanje) si prizadevaš? </a:t>
            </a:r>
          </a:p>
        </p:txBody>
      </p:sp>
    </p:spTree>
    <p:extLst>
      <p:ext uri="{BB962C8B-B14F-4D97-AF65-F5344CB8AC3E}">
        <p14:creationId xmlns:p14="http://schemas.microsoft.com/office/powerpoint/2010/main" val="2326618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NAVEZOVANJE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Besede se morajo znotraj povedi (in besedila) navezovati druga na drugo, npr.: Stojim pred drevj</a:t>
            </a:r>
            <a:r>
              <a:rPr lang="sl-SI" dirty="0">
                <a:solidFill>
                  <a:srgbClr val="FF0000"/>
                </a:solidFill>
              </a:rPr>
              <a:t>em</a:t>
            </a:r>
            <a:r>
              <a:rPr lang="sl-SI" dirty="0"/>
              <a:t> sredi trg</a:t>
            </a:r>
            <a:r>
              <a:rPr lang="sl-SI" dirty="0">
                <a:solidFill>
                  <a:srgbClr val="FF0000"/>
                </a:solidFill>
              </a:rPr>
              <a:t>a</a:t>
            </a:r>
            <a:r>
              <a:rPr lang="sl-SI" dirty="0"/>
              <a:t>, kjer po obred</a:t>
            </a:r>
            <a:r>
              <a:rPr lang="sl-SI" dirty="0">
                <a:solidFill>
                  <a:srgbClr val="FF0000"/>
                </a:solidFill>
              </a:rPr>
              <a:t>u</a:t>
            </a:r>
            <a:r>
              <a:rPr lang="sl-SI" dirty="0"/>
              <a:t> mladoporočenc</a:t>
            </a:r>
            <a:r>
              <a:rPr lang="sl-SI" dirty="0">
                <a:solidFill>
                  <a:srgbClr val="FF0000"/>
                </a:solidFill>
              </a:rPr>
              <a:t>ema </a:t>
            </a:r>
            <a:r>
              <a:rPr lang="sl-SI" dirty="0"/>
              <a:t>vošči</a:t>
            </a:r>
            <a:r>
              <a:rPr lang="sl-SI" dirty="0">
                <a:solidFill>
                  <a:srgbClr val="FF0000"/>
                </a:solidFill>
              </a:rPr>
              <a:t>jo</a:t>
            </a:r>
            <a:r>
              <a:rPr lang="sl-SI" dirty="0"/>
              <a:t> srečo </a:t>
            </a:r>
            <a:r>
              <a:rPr lang="sl-SI" dirty="0">
                <a:solidFill>
                  <a:srgbClr val="FF0000"/>
                </a:solidFill>
              </a:rPr>
              <a:t>vsi</a:t>
            </a:r>
            <a:r>
              <a:rPr lang="sl-SI" dirty="0"/>
              <a:t> prisotni.</a:t>
            </a:r>
          </a:p>
        </p:txBody>
      </p:sp>
    </p:spTree>
    <p:extLst>
      <p:ext uri="{BB962C8B-B14F-4D97-AF65-F5344CB8AC3E}">
        <p14:creationId xmlns:p14="http://schemas.microsoft.com/office/powerpoint/2010/main" val="2722300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CD240B-CBBB-4FEF-3834-7CECB359D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 dirty="0"/>
              <a:t>Popravite</a:t>
            </a:r>
            <a:r>
              <a:rPr lang="sl-SI" dirty="0"/>
              <a:t>!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2D90BF-673C-3568-CE75-A787A651E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Smisel življenja je ležanje na plaži z možgani na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čivavo na straži,                   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sl-SI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visenje v mreži med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dvemi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drevesi, slalom v ravnini z zarjavelimi kolesi …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Ko je slika v ogledalu nekaj, kar ne rabim razumet,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v nama ledenijo solze, pa bi morale zavret.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Ljubezen več ne biva tu, poišči jo pri drugemu.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»Boj se ljudi, ki ne znajo jokati,</a:t>
            </a:r>
          </a:p>
          <a:p>
            <a:pPr indent="0">
              <a:lnSpc>
                <a:spcPct val="107000"/>
              </a:lnSpc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gledajo v oči in ne znajo stisnit dlan,</a:t>
            </a:r>
          </a:p>
          <a:p>
            <a:pPr indent="0">
              <a:lnSpc>
                <a:spcPct val="107000"/>
              </a:lnSpc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boj se množic, ki mahajo s pestmi,</a:t>
            </a: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šoferjev s klobuki, nabitih na volan …«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72332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047D81-13D8-A319-6025-BBB42AE11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/>
              <a:t>Popravite!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7812D56-0153-1799-E78C-667C14BF4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Doma so jo čakali štirje otroki.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država nima ladji.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Preselili so ga k notranjem transportu.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prikazanem nisem bil zadovoljen.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 z kmetijo ne boš zadovoljen, jo pač ne boš kupil.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Mrtva je! Zdaj ne moramo nič več narediti zanjo.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Lahko stopimo z vami v stik v primeru sprememb oziroma odpovedih?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mestu sem srečala tvojo hči.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Jaz nimam noč za spanje.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Naprava ne more določiti vašo lokacijo.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42761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1A8787-C9BF-3707-C5F0-1D4CB7781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Popravite!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F83257B-10F1-76F2-2FCC-5C4E56B32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Prinesli so dvoje odtise.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 komu ima to?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Najbolj so zafrkavali Jožeta in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Darkota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Toliko pričakujemo tudi v vzhodnemu delu države.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nimaš ti dvojčice? Ne, imam pa dvojčici.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nimam časa bele ovčke štet …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Vso perilo bodo prepojile z vonjem.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Izdelke višjega kakovostnega razreda poznamo pod sloganom Izbrana kakovost Slovenija.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Poskusite tudi Rama rastlinskega izvora.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rabite biti vezani, da ste povezani.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08858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3899F2-A5DB-E98B-0D50-DB12BF3EB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Popravite!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D6F29D8-F939-C173-7EB8-D2814AB62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se plača, dva se splača.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Žena ga je nagnala spati v kaščo.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 se za nekaj šokiranega.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Letos nočem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pečt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peciva za trgatev.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Težka obleka je bila posajena s kamni za srečo.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ki so smeje šepetali med seboj …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Karel Erjavec: »Trenutno gostujemo predsednike EU.«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lunimi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menami se povečuje verjetnost težav, povezanih z alkoholom, prometnih in naravnih nesreč.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Imel je vpadljivo obleko, kot pavjo perje.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00336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BED914-167E-917F-ACDB-82563EF0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Popravite!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B34165A-B747-5238-AB66-A99DD8A46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Luka je bil zelo klepetal otrok.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Šlo je za delo, ki mu ga ni namenil nihče drug kot sam Bog.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Vse vrste nastopajočih so izvajali svoje predstave.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Koliko ur ste pa nocoj spali?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Najboljše je biti pripravljen.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Počasi je začel lažje dihati.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Življenje spreminjamo na boljše.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 nas govorite najcenejše.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ali brez vrečke.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Hodili so v in iz avtobusa.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41973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6D65B4-05C5-4042-FA8A-307C93D5E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Popravite!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3CEF1D9-D1F3-1C73-D848-759A8ACEA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Telovadi pred in po službi.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Žgance zmešaj iz kuhalnico!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po sončnih dolinah in adrenalinskim osvajanjem ovinkov …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Izkušnje kažejo, da je tudi fižol za seme dobro za nekaj dni zamrzniti, saj bo tako bolje kalilo.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Tisti, ki nimajo sreče, zima pokonča.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Mogoče se potem, ko te je celó življenja strah, se tudi strahu naveličaš.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pasom sta mu viseli žaga in dleto.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 je sedel k njegovim nogam, pokritimi z grobimi čevlji.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Kot častni gost je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Eskalupu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pripadala velika postelja ob ognjišču.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Veje so jim mrščile lase.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69054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2E0D5A-0522-B6DC-14CB-624CEB3DE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Popravite!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FAEB33B-30A6-B6CD-4F52-E0584C859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Nekaj v teh sivozelenih očeh, ki so srečale njene, so prepričale Judith.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Gugale so se na valovih, ki so jih premetavale sem in tja.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Vedno več ljudi bi radi dobili vse.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Lekarna Celje bo od 2. 11. 2020 dalje do preklica odprta od 8. do 17. ure.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Vsaka mama ve, kaj je najboljše za njenega otroka.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Mogoče je bilo krivo mleko? Ne vem, meni se ni zdel kisel.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Marta in Jana, obe sta iz morja, a Špela z gorenjskih planin.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Južnoafriška različica virusa je bila odkrita pri osebah, ki so se vrnili iz Zanzibarja.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Lase so vam pa hitro zrasle! Vam naredim pramena?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Kdo je nosil moje čevlje? Mogoče so bile stlačene v omari.</a:t>
            </a:r>
          </a:p>
          <a:p>
            <a:pPr marL="0" indent="0">
              <a:buNone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913493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D01FA9-D7F0-32EF-97A3-6743243A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Popravite!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EA3AC30-4D94-B923-9B84-516E2CBC5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Roki odročite, nogi pokrčite.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Njegova halja in njena brisača sta se razblinila.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Ledvica me bolijo.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Vodnar in škorpijon sta najpametnejša astrološka znamenja.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Sobota in nedelja sta ponovno namenjena naši glasbeni oddaji.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Že dolgo se nisi oglasil pri nama.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 Oblak se šteje za enega boljših, če ne kar najboljši vratar.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Kmalu po veliki noči bomo imeli razmere, kot je okoli božiča.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cesti Vitanje – Zreče sta mama in dva otroka ostali v prevrnjenem avtomobilu.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Večina ljudi mislimo, da je tako najbolje.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sl-SI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79270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TEŽAVE S SKLANJANJEM SAMOSTALNIKOV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r>
              <a:rPr lang="sl-SI" dirty="0"/>
              <a:t>človek, DVOJINA: 1. človeka                                MNOŽINA: ljudje</a:t>
            </a:r>
          </a:p>
          <a:p>
            <a:pPr marL="0" indent="0">
              <a:buNone/>
            </a:pPr>
            <a:r>
              <a:rPr lang="sl-SI" dirty="0"/>
              <a:t>                                  </a:t>
            </a:r>
            <a:r>
              <a:rPr lang="sl-SI" dirty="0">
                <a:solidFill>
                  <a:srgbClr val="FF0000"/>
                </a:solidFill>
              </a:rPr>
              <a:t>2. ljudi</a:t>
            </a:r>
          </a:p>
          <a:p>
            <a:pPr marL="0" indent="0">
              <a:buNone/>
            </a:pPr>
            <a:r>
              <a:rPr lang="sl-SI" dirty="0"/>
              <a:t>                                  3. človekoma</a:t>
            </a:r>
          </a:p>
          <a:p>
            <a:pPr marL="0" indent="0">
              <a:buNone/>
            </a:pPr>
            <a:r>
              <a:rPr lang="sl-SI" dirty="0"/>
              <a:t>                                  4. človeka</a:t>
            </a:r>
          </a:p>
          <a:p>
            <a:pPr marL="0" indent="0">
              <a:buNone/>
            </a:pPr>
            <a:r>
              <a:rPr lang="sl-SI" dirty="0"/>
              <a:t>                                  </a:t>
            </a:r>
            <a:r>
              <a:rPr lang="sl-SI" dirty="0">
                <a:solidFill>
                  <a:srgbClr val="FF0000"/>
                </a:solidFill>
              </a:rPr>
              <a:t>5. pri ljudeh</a:t>
            </a:r>
          </a:p>
          <a:p>
            <a:pPr marL="0" indent="0">
              <a:buNone/>
            </a:pPr>
            <a:r>
              <a:rPr lang="sl-SI" dirty="0"/>
              <a:t>                                  6. s človekoma</a:t>
            </a:r>
          </a:p>
          <a:p>
            <a:r>
              <a:rPr lang="sl-SI" dirty="0"/>
              <a:t>pri otrocih, z otro</a:t>
            </a:r>
            <a:r>
              <a:rPr lang="sl-SI" dirty="0">
                <a:solidFill>
                  <a:srgbClr val="FF0000"/>
                </a:solidFill>
              </a:rPr>
              <a:t>k</a:t>
            </a:r>
            <a:r>
              <a:rPr lang="sl-SI" dirty="0"/>
              <a:t>i (je </a:t>
            </a:r>
            <a:r>
              <a:rPr lang="sl-SI" dirty="0">
                <a:solidFill>
                  <a:srgbClr val="FF0000"/>
                </a:solidFill>
              </a:rPr>
              <a:t>k</a:t>
            </a:r>
            <a:r>
              <a:rPr lang="sl-SI" dirty="0"/>
              <a:t>riž)</a:t>
            </a:r>
          </a:p>
          <a:p>
            <a:r>
              <a:rPr lang="sl-SI" dirty="0"/>
              <a:t>Mark</a:t>
            </a:r>
            <a:r>
              <a:rPr lang="sl-SI" dirty="0">
                <a:solidFill>
                  <a:srgbClr val="FF0000"/>
                </a:solidFill>
              </a:rPr>
              <a:t>o</a:t>
            </a:r>
            <a:r>
              <a:rPr lang="sl-SI" dirty="0"/>
              <a:t> ≠ Jože</a:t>
            </a:r>
          </a:p>
          <a:p>
            <a:r>
              <a:rPr lang="sl-SI" dirty="0"/>
              <a:t>z bratom (Savinjčani!), z jež</a:t>
            </a:r>
            <a:r>
              <a:rPr lang="sl-SI" dirty="0">
                <a:solidFill>
                  <a:srgbClr val="FF0000"/>
                </a:solidFill>
              </a:rPr>
              <a:t>e</a:t>
            </a:r>
            <a:r>
              <a:rPr lang="sl-SI" dirty="0"/>
              <a:t>m (preglas)</a:t>
            </a:r>
          </a:p>
          <a:p>
            <a:r>
              <a:rPr lang="sl-SI" dirty="0"/>
              <a:t>Klemen, Tilen</a:t>
            </a:r>
          </a:p>
          <a:p>
            <a:r>
              <a:rPr lang="sl-SI" dirty="0"/>
              <a:t>nagelj, nageljna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970046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5A1DF0-7A9B-8AAB-32A8-D70FAA300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Popravite!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D82AFF6-82C9-EB20-15B0-B3D246ACE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Uravnotežena in zdrava prehrana sta pomembna.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Lasje bomo tako lažje posušili.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Te, ki so tu, ne poznava in jih nisva poimenovala.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Zanima me komu prijavit če si covid pozitiven in ne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opoštevanje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izolacije.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 si zakaj en glaž ga daj ker nad 1000 m si greha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fraj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Odločitev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sodiščev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bila jasna.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lažje življenje ni bilo.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 nove čevlje. So zelo lahke.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je vse, na kar sem upal.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Kdor s piko nakupuje, se mu obrestuje.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448599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03383E-AD5C-2DA6-0930-8477E3F16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Popravite!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A58230A-A2CF-B49D-13BD-03B17CE6E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Oblažijo težave pri deformaciji kosti.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Slovenskem ni kraja, ki bi lahko tako velik podvig naredila.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Danes še lahko izkoristite tople temperature.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Prinesli so nahrbtnike, polnih dobrot.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Siddharta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sl-SI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 vsak trenutek, ki ga je doživel</a:t>
            </a:r>
            <a:b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v življenju na svetu, zanj polnemu gorja in milosti.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Večina kožnih znamenj je benignih, torej niso nevarni.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Samo ugibamo lahko, kjer bo nocoj praznoval.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 je bil pa bolj odprt glede, kaj se je dogajalo.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Srečko: Zelo sem lačen. Kaj bo za kosilo?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Mojca: Nimam pojma, iz konzerve se je odlepila nalepka.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559995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07E4CB-ABCE-ED2C-C03F-4E5A5C2B6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Popravite!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23D4FFB-3738-BD50-2493-6B8D1958E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sl-SI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Ona sanja o Ljubljani,</a:t>
            </a:r>
            <a:b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ko za prvo pavzo gre na cigaret</a:t>
            </a:r>
            <a:b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in pepel zbeži na vetru,</a:t>
            </a:r>
            <a:b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kot da noče bit ujet.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Rad hodim v hribe, vendar ne zaradi razgleda, vendar zaradi dobre hrane. 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Kaznovani bodo za njihovo početje. 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Masla, smetane in skute Zelene doline.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Kava za sabo. Kdo je Saba?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Harmonija z malino in sivkinega sladoleda. 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Zdravilo, ki mislim, da bo pomagalo.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Lahko zaprete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gumpe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 ovratniku. 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Dragi obiskovalci koča Kokoška, bo zaradi prenove zaprta do konca sezone. 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84748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9C88DD-F7E0-5D78-5C0E-B2D1DBB97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Popravite!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CF68EF7-F72B-A7CC-AE87-79E2AFA6C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Kečap se je nekoč prodajal kot zdravilo, ki je zdravil drisko in zlatenico.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parkirna mesta.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Zakaj bi bili v veži sledi stare krvi?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Kljub temu si ji je uspelo utreti pot k njemu.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Pršutarna Lokev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s'Krasa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 se boste za avto odločili, se oglasite pri Peter avtomobili.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Ocvirki in masti Špar.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Velika izbira jogurtov in masel Zelene doline.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 bo omaka bogata, zato sem dodala slanino.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Izklopljene fontane in pikniki.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74560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02728D-6C18-86FC-F140-548EE8A05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Popravite!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038B326-7CD9-D613-9E39-F6D2966B3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Posedanje na razstavne eksponate ni dovoljeno.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Pravočasno namignite, kar si želite. 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 ne z leti, pa s tableti.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 se nam pridružilo 6 specializantov.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Menjavale se bodo dež in sneg.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Odraščanje kot edina gluha oseba v družini je bilo težko.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Gasilci iz Ljubno ob Savinji.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Lani je večina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razstavljalcev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ocenila svoj nastop na MOS  kot zelo uspešno.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Usedi se na stola.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Vrnili so se nazaj v dolino.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015194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923E14-7018-E611-4AB0-4A338CFEF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BF134F2-1E05-91B1-8486-AC37ADF08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sl-SI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Kaj to pomeni?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Pridem za pet minut.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465837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9FB38A-6C02-16C3-BAAC-301A06C1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Viri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75F029F-36E3-EF50-C92A-B58FFABA0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Jože Toporišič, Slovenska slovnica. Maribor: Obzorja, 2004.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dirty="0"/>
              <a:t>Vsi primeri vaj so vzeti iz realnega življenja in javno dostopni: odlomki iz popevk in leposlovja, izjave politikov, radijskih in televizijskih napovedovalcev, prepisi obvestil in obcestnih plakatov.</a:t>
            </a:r>
          </a:p>
        </p:txBody>
      </p:sp>
    </p:spTree>
    <p:extLst>
      <p:ext uri="{BB962C8B-B14F-4D97-AF65-F5344CB8AC3E}">
        <p14:creationId xmlns:p14="http://schemas.microsoft.com/office/powerpoint/2010/main" val="380040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sl-SI" dirty="0"/>
              <a:t>TEŽAVE S SKLANJANJEM SAMOSTALNIKOV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4"/>
            <a:ext cx="11353800" cy="5032375"/>
          </a:xfrm>
        </p:spPr>
        <p:txBody>
          <a:bodyPr>
            <a:normAutofit lnSpcReduction="10000"/>
          </a:bodyPr>
          <a:lstStyle/>
          <a:p>
            <a:r>
              <a:rPr lang="sl-SI" dirty="0"/>
              <a:t>ŽIVOST: stol ≠ konj </a:t>
            </a:r>
          </a:p>
          <a:p>
            <a:r>
              <a:rPr lang="sl-SI" dirty="0"/>
              <a:t>DVOJINA: pred dvema dnevoma, tednoma, mesecema, letoma</a:t>
            </a:r>
          </a:p>
          <a:p>
            <a:r>
              <a:rPr lang="sl-SI" dirty="0"/>
              <a:t>DVOJINE </a:t>
            </a:r>
            <a:r>
              <a:rPr lang="sl-SI" dirty="0">
                <a:solidFill>
                  <a:srgbClr val="FF0000"/>
                </a:solidFill>
              </a:rPr>
              <a:t>NI</a:t>
            </a:r>
            <a:r>
              <a:rPr lang="sl-SI" dirty="0"/>
              <a:t>: roke, noge, ušesa, ledvice, dojke …</a:t>
            </a:r>
          </a:p>
          <a:p>
            <a:r>
              <a:rPr lang="sl-SI" dirty="0"/>
              <a:t>ledvice : jetra</a:t>
            </a:r>
          </a:p>
          <a:p>
            <a:r>
              <a:rPr lang="sl-SI" dirty="0"/>
              <a:t>mati, mater; hči, hčer</a:t>
            </a:r>
          </a:p>
          <a:p>
            <a:r>
              <a:rPr lang="sl-SI" dirty="0"/>
              <a:t>gospa, (pokaži) gosp</a:t>
            </a:r>
            <a:r>
              <a:rPr lang="sl-SI" dirty="0">
                <a:solidFill>
                  <a:srgbClr val="FF0000"/>
                </a:solidFill>
              </a:rPr>
              <a:t>e </a:t>
            </a:r>
          </a:p>
          <a:p>
            <a:r>
              <a:rPr lang="sl-SI" dirty="0"/>
              <a:t>Carmen</a:t>
            </a:r>
          </a:p>
          <a:p>
            <a:r>
              <a:rPr lang="sl-SI" dirty="0"/>
              <a:t>miš, z mišma</a:t>
            </a:r>
          </a:p>
          <a:p>
            <a:r>
              <a:rPr lang="sl-SI" dirty="0"/>
              <a:t>dekle ≠ punca</a:t>
            </a:r>
          </a:p>
          <a:p>
            <a:r>
              <a:rPr lang="sl-SI" dirty="0"/>
              <a:t>ob zanikanem glagolu je samostalnik v 2. sklonu: Očet</a:t>
            </a:r>
            <a:r>
              <a:rPr lang="sl-SI" dirty="0">
                <a:solidFill>
                  <a:srgbClr val="FF0000"/>
                </a:solidFill>
              </a:rPr>
              <a:t>a</a:t>
            </a:r>
            <a:r>
              <a:rPr lang="sl-SI" dirty="0"/>
              <a:t> ni doma. Nisem </a:t>
            </a:r>
            <a:r>
              <a:rPr lang="sl-SI" dirty="0">
                <a:solidFill>
                  <a:srgbClr val="FF0000"/>
                </a:solidFill>
              </a:rPr>
              <a:t>je</a:t>
            </a:r>
            <a:r>
              <a:rPr lang="sl-SI" dirty="0"/>
              <a:t> videl.</a:t>
            </a:r>
          </a:p>
          <a:p>
            <a:endParaRPr lang="sl-SI" dirty="0">
              <a:solidFill>
                <a:srgbClr val="FF0000"/>
              </a:solidFill>
            </a:endParaRPr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77418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SKLANJANJE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 5. sklonu ne </a:t>
            </a:r>
            <a:r>
              <a:rPr lang="sl-SI" dirty="0">
                <a:solidFill>
                  <a:srgbClr val="FF0000"/>
                </a:solidFill>
              </a:rPr>
              <a:t>mu</a:t>
            </a:r>
            <a:r>
              <a:rPr lang="sl-SI" dirty="0"/>
              <a:t>kamo: pri njem sem videl …</a:t>
            </a:r>
          </a:p>
          <a:p>
            <a:r>
              <a:rPr lang="sl-SI" dirty="0">
                <a:solidFill>
                  <a:srgbClr val="FF0000"/>
                </a:solidFill>
              </a:rPr>
              <a:t>cigareta</a:t>
            </a:r>
            <a:r>
              <a:rPr lang="sl-SI" dirty="0"/>
              <a:t> je ženskega spola</a:t>
            </a:r>
          </a:p>
          <a:p>
            <a:r>
              <a:rPr lang="sl-SI" dirty="0"/>
              <a:t>moški priimki se sklanjajo, ženski pa ne: brez Antona Komata, ampak brez Dragice Komat</a:t>
            </a:r>
          </a:p>
          <a:p>
            <a:r>
              <a:rPr lang="sl-SI" dirty="0"/>
              <a:t>ime in priimek</a:t>
            </a:r>
          </a:p>
          <a:p>
            <a:r>
              <a:rPr lang="sl-SI" dirty="0"/>
              <a:t>števni in neštevni samostalniki: grenivke, kruh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57863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TEŽAVE S PRIDEVNIKI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moj nov</a:t>
            </a:r>
            <a:r>
              <a:rPr lang="sl-SI" dirty="0">
                <a:solidFill>
                  <a:srgbClr val="FF0000"/>
                </a:solidFill>
              </a:rPr>
              <a:t>i </a:t>
            </a:r>
            <a:r>
              <a:rPr lang="sl-SI" dirty="0"/>
              <a:t>avto</a:t>
            </a:r>
          </a:p>
          <a:p>
            <a:r>
              <a:rPr lang="sl-SI" dirty="0"/>
              <a:t>Izpil je </a:t>
            </a:r>
            <a:r>
              <a:rPr lang="sl-SI" dirty="0">
                <a:solidFill>
                  <a:srgbClr val="FF0000"/>
                </a:solidFill>
              </a:rPr>
              <a:t>vse</a:t>
            </a:r>
            <a:r>
              <a:rPr lang="sl-SI" dirty="0"/>
              <a:t> pivo, pa tudi </a:t>
            </a:r>
            <a:r>
              <a:rPr lang="sl-SI" dirty="0">
                <a:solidFill>
                  <a:srgbClr val="FF0000"/>
                </a:solidFill>
              </a:rPr>
              <a:t>vso</a:t>
            </a:r>
            <a:r>
              <a:rPr lang="sl-SI" dirty="0"/>
              <a:t> kavo.</a:t>
            </a:r>
          </a:p>
          <a:p>
            <a:r>
              <a:rPr lang="sv-SE" dirty="0"/>
              <a:t>razlika med zaimkoma </a:t>
            </a:r>
            <a:r>
              <a:rPr lang="sv-SE" dirty="0">
                <a:solidFill>
                  <a:srgbClr val="FF0000"/>
                </a:solidFill>
              </a:rPr>
              <a:t>svoj</a:t>
            </a:r>
            <a:r>
              <a:rPr lang="sv-SE" dirty="0"/>
              <a:t> in </a:t>
            </a:r>
            <a:r>
              <a:rPr lang="sv-SE" dirty="0">
                <a:solidFill>
                  <a:srgbClr val="FF0000"/>
                </a:solidFill>
              </a:rPr>
              <a:t>njegov</a:t>
            </a:r>
            <a:r>
              <a:rPr lang="sl-SI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sl-SI" dirty="0"/>
              <a:t>Prodal je svoj avto. Prodal je njegov avto.</a:t>
            </a:r>
          </a:p>
          <a:p>
            <a:endParaRPr lang="sv-SE" dirty="0">
              <a:solidFill>
                <a:srgbClr val="FF0000"/>
              </a:solidFill>
            </a:endParaRP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0050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GLAGOLI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584960"/>
            <a:ext cx="10515600" cy="4592003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sl-SI" sz="3600" dirty="0"/>
              <a:t>za naklonskimi ali modalnimi glagoli (moči, morati, smeti, želeti, hoteti) stoji glagol v nedoločniku: moram dela</a:t>
            </a:r>
            <a:r>
              <a:rPr lang="sl-SI" sz="3600" dirty="0">
                <a:solidFill>
                  <a:srgbClr val="FF0000"/>
                </a:solidFill>
              </a:rPr>
              <a:t>ti</a:t>
            </a:r>
            <a:r>
              <a:rPr lang="sl-SI" sz="3600" dirty="0"/>
              <a:t>, spe</a:t>
            </a:r>
            <a:r>
              <a:rPr lang="sl-SI" sz="3600" dirty="0">
                <a:solidFill>
                  <a:srgbClr val="FF0000"/>
                </a:solidFill>
              </a:rPr>
              <a:t>či</a:t>
            </a:r>
          </a:p>
          <a:p>
            <a:r>
              <a:rPr lang="sl-SI" sz="3600" dirty="0"/>
              <a:t>za glagoli premikanja stoji namenilnik: pojdi pogleda</a:t>
            </a:r>
            <a:r>
              <a:rPr lang="sl-SI" sz="3600" dirty="0">
                <a:solidFill>
                  <a:srgbClr val="FF0000"/>
                </a:solidFill>
              </a:rPr>
              <a:t>t</a:t>
            </a:r>
            <a:r>
              <a:rPr lang="sl-SI" sz="3600" dirty="0"/>
              <a:t>, skoči kupi</a:t>
            </a:r>
            <a:r>
              <a:rPr lang="sl-SI" sz="3600" dirty="0">
                <a:solidFill>
                  <a:srgbClr val="FF0000"/>
                </a:solidFill>
              </a:rPr>
              <a:t>t</a:t>
            </a:r>
          </a:p>
          <a:p>
            <a:r>
              <a:rPr lang="sl-SI" sz="3600" dirty="0"/>
              <a:t>glagolom </a:t>
            </a:r>
            <a:r>
              <a:rPr lang="sl-SI" sz="3600" dirty="0">
                <a:solidFill>
                  <a:srgbClr val="FF0000"/>
                </a:solidFill>
              </a:rPr>
              <a:t>(ne) rabite </a:t>
            </a:r>
            <a:r>
              <a:rPr lang="sl-SI" sz="3600" dirty="0"/>
              <a:t>/ </a:t>
            </a:r>
            <a:r>
              <a:rPr lang="sl-SI" sz="3600" dirty="0">
                <a:solidFill>
                  <a:srgbClr val="FF0000"/>
                </a:solidFill>
              </a:rPr>
              <a:t>(ne) potrebujete </a:t>
            </a:r>
            <a:r>
              <a:rPr lang="sl-SI" sz="3600" dirty="0"/>
              <a:t>sledi samostalnik: rabite račun</a:t>
            </a:r>
          </a:p>
          <a:p>
            <a:r>
              <a:rPr lang="sl-SI" sz="3600" dirty="0"/>
              <a:t>moči ≠ morati (zanikanje!)</a:t>
            </a:r>
          </a:p>
          <a:p>
            <a:r>
              <a:rPr lang="sl-SI" sz="3600" dirty="0"/>
              <a:t>zanikani glagoli: ne morem, ne smem</a:t>
            </a:r>
          </a:p>
          <a:p>
            <a:r>
              <a:rPr lang="sl-SI" sz="3600" dirty="0"/>
              <a:t>smem iti : lahko grem</a:t>
            </a:r>
          </a:p>
          <a:p>
            <a:r>
              <a:rPr lang="sl-SI" sz="3600" dirty="0"/>
              <a:t>spreganje starih glagolov: ve</a:t>
            </a:r>
            <a:r>
              <a:rPr lang="sl-SI" sz="3600" dirty="0">
                <a:solidFill>
                  <a:srgbClr val="FF0000"/>
                </a:solidFill>
              </a:rPr>
              <a:t>s</a:t>
            </a:r>
            <a:r>
              <a:rPr lang="sl-SI" sz="3600" dirty="0"/>
              <a:t>te, je</a:t>
            </a:r>
            <a:r>
              <a:rPr lang="sl-SI" sz="3600" dirty="0">
                <a:solidFill>
                  <a:srgbClr val="FF0000"/>
                </a:solidFill>
              </a:rPr>
              <a:t>s</a:t>
            </a:r>
            <a:r>
              <a:rPr lang="sl-SI" sz="3600" dirty="0"/>
              <a:t>te, gre</a:t>
            </a:r>
            <a:r>
              <a:rPr lang="sl-SI" sz="3600" dirty="0">
                <a:solidFill>
                  <a:srgbClr val="FF0000"/>
                </a:solidFill>
              </a:rPr>
              <a:t>s</a:t>
            </a:r>
            <a:r>
              <a:rPr lang="sl-SI" sz="3600" dirty="0"/>
              <a:t>te, bo</a:t>
            </a:r>
            <a:r>
              <a:rPr lang="sl-SI" sz="3600" dirty="0">
                <a:solidFill>
                  <a:srgbClr val="FF0000"/>
                </a:solidFill>
              </a:rPr>
              <a:t>s</a:t>
            </a:r>
            <a:r>
              <a:rPr lang="sl-SI" sz="3600" dirty="0"/>
              <a:t>te, da</a:t>
            </a:r>
            <a:r>
              <a:rPr lang="sl-SI" sz="3600" dirty="0">
                <a:solidFill>
                  <a:srgbClr val="FF0000"/>
                </a:solidFill>
              </a:rPr>
              <a:t>s</a:t>
            </a:r>
            <a:r>
              <a:rPr lang="sl-SI" sz="3600" dirty="0"/>
              <a:t>te</a:t>
            </a:r>
          </a:p>
          <a:p>
            <a:r>
              <a:rPr lang="sl-SI" sz="3600" dirty="0">
                <a:solidFill>
                  <a:srgbClr val="FF0000"/>
                </a:solidFill>
              </a:rPr>
              <a:t>blizuzvočnice: </a:t>
            </a:r>
            <a:r>
              <a:rPr lang="sl-SI" sz="3600" dirty="0"/>
              <a:t>opravičiti : upravičiti, opravljati : upravljati, osvojiti : usvojiti, vstopil : ustopil, ocvreti : ucvreti </a:t>
            </a:r>
          </a:p>
          <a:p>
            <a:pPr marL="0" indent="0">
              <a:buNone/>
            </a:pPr>
            <a:endParaRPr lang="sl-SI" sz="36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3562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GLAGOLI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vrniti se, vstati, sesti, zaspati</a:t>
            </a:r>
          </a:p>
          <a:p>
            <a:r>
              <a:rPr lang="sl-SI" dirty="0"/>
              <a:t>Kaj </a:t>
            </a:r>
            <a:r>
              <a:rPr lang="sl-SI" dirty="0">
                <a:solidFill>
                  <a:srgbClr val="FF0000"/>
                </a:solidFill>
              </a:rPr>
              <a:t>se</a:t>
            </a:r>
            <a:r>
              <a:rPr lang="sl-SI" dirty="0"/>
              <a:t> dogaja?</a:t>
            </a:r>
          </a:p>
          <a:p>
            <a:r>
              <a:rPr lang="sl-SI" dirty="0"/>
              <a:t>prihodnjik z </a:t>
            </a:r>
            <a:r>
              <a:rPr lang="sl-SI" dirty="0">
                <a:solidFill>
                  <a:srgbClr val="FF0000"/>
                </a:solidFill>
              </a:rPr>
              <a:t>bom</a:t>
            </a:r>
          </a:p>
          <a:p>
            <a:r>
              <a:rPr lang="sl-SI" dirty="0"/>
              <a:t>deležnik na –L</a:t>
            </a:r>
          </a:p>
          <a:p>
            <a:r>
              <a:rPr lang="sl-SI" dirty="0"/>
              <a:t>razlika med glagolom in pridevnikom: </a:t>
            </a:r>
          </a:p>
          <a:p>
            <a:pPr marL="0" indent="0">
              <a:buNone/>
            </a:pPr>
            <a:r>
              <a:rPr lang="sl-SI" dirty="0"/>
              <a:t>Bil je </a:t>
            </a:r>
            <a:r>
              <a:rPr lang="sl-SI" dirty="0">
                <a:solidFill>
                  <a:srgbClr val="FF0000"/>
                </a:solidFill>
              </a:rPr>
              <a:t>klepetav</a:t>
            </a:r>
            <a:r>
              <a:rPr lang="sl-SI" dirty="0"/>
              <a:t> fant. Fant je </a:t>
            </a:r>
            <a:r>
              <a:rPr lang="sl-SI" dirty="0">
                <a:solidFill>
                  <a:srgbClr val="FF0000"/>
                </a:solidFill>
              </a:rPr>
              <a:t>klepetal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  <a:p>
            <a:r>
              <a:rPr lang="sl-SI" dirty="0" err="1"/>
              <a:t>polvikanje</a:t>
            </a:r>
            <a:r>
              <a:rPr lang="sl-SI" dirty="0"/>
              <a:t> je nevljudno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61102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PRISLOVI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zamenjave s pridevniki: </a:t>
            </a:r>
            <a:r>
              <a:rPr lang="sl-SI" dirty="0">
                <a:solidFill>
                  <a:srgbClr val="FF0000"/>
                </a:solidFill>
              </a:rPr>
              <a:t>laže</a:t>
            </a:r>
            <a:r>
              <a:rPr lang="sl-SI" dirty="0"/>
              <a:t> ≠ </a:t>
            </a:r>
            <a:r>
              <a:rPr lang="sl-SI" dirty="0">
                <a:solidFill>
                  <a:srgbClr val="FF0000"/>
                </a:solidFill>
              </a:rPr>
              <a:t>lažje </a:t>
            </a:r>
            <a:r>
              <a:rPr lang="sl-SI" dirty="0"/>
              <a:t>(teže, ceneje, bolje …)</a:t>
            </a:r>
          </a:p>
          <a:p>
            <a:pPr marL="0" indent="0">
              <a:buNone/>
            </a:pPr>
            <a:r>
              <a:rPr lang="sl-SI" dirty="0"/>
              <a:t>Danes je laže zaspal. Kako? </a:t>
            </a:r>
          </a:p>
          <a:p>
            <a:pPr marL="0" indent="0">
              <a:buNone/>
            </a:pPr>
            <a:r>
              <a:rPr lang="sl-SI" dirty="0"/>
              <a:t>Opravljal je lažje delo kot oče. Kakšno?</a:t>
            </a:r>
          </a:p>
          <a:p>
            <a:endParaRPr lang="sl-SI" dirty="0"/>
          </a:p>
          <a:p>
            <a:r>
              <a:rPr lang="sl-SI" dirty="0"/>
              <a:t>stari slovenski prislovi: sinoči, davi, drevi, nocoj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60017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PREDLOGI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z/s (pred p, t, k, s, š, f, h, c, č): branje, pisanje</a:t>
            </a:r>
          </a:p>
          <a:p>
            <a:r>
              <a:rPr lang="sl-SI" dirty="0"/>
              <a:t>v (bistvu), ampak unovčiti</a:t>
            </a:r>
          </a:p>
          <a:p>
            <a:r>
              <a:rPr lang="sl-SI" dirty="0"/>
              <a:t>k/h (pred k in g, </a:t>
            </a:r>
            <a:r>
              <a:rPr lang="sl-SI" dirty="0">
                <a:solidFill>
                  <a:srgbClr val="FF0000"/>
                </a:solidFill>
              </a:rPr>
              <a:t>kg</a:t>
            </a:r>
            <a:r>
              <a:rPr lang="sl-SI" dirty="0"/>
              <a:t> kot </a:t>
            </a:r>
            <a:r>
              <a:rPr lang="sl-SI" dirty="0">
                <a:solidFill>
                  <a:srgbClr val="FF0000"/>
                </a:solidFill>
              </a:rPr>
              <a:t>k</a:t>
            </a:r>
            <a:r>
              <a:rPr lang="sl-SI" dirty="0"/>
              <a:t>ilo</a:t>
            </a:r>
            <a:r>
              <a:rPr lang="sl-SI" dirty="0">
                <a:solidFill>
                  <a:srgbClr val="FF0000"/>
                </a:solidFill>
              </a:rPr>
              <a:t>g</a:t>
            </a:r>
            <a:r>
              <a:rPr lang="sl-SI" dirty="0"/>
              <a:t>ram)</a:t>
            </a:r>
          </a:p>
          <a:p>
            <a:r>
              <a:rPr lang="sl-SI" dirty="0"/>
              <a:t>v &gt; iz</a:t>
            </a:r>
          </a:p>
          <a:p>
            <a:r>
              <a:rPr lang="sl-SI" dirty="0"/>
              <a:t>na &gt; z/s</a:t>
            </a:r>
          </a:p>
          <a:p>
            <a:r>
              <a:rPr lang="sl-SI" dirty="0"/>
              <a:t>v stavbo in iz nje</a:t>
            </a:r>
          </a:p>
          <a:p>
            <a:r>
              <a:rPr lang="sl-SI" dirty="0"/>
              <a:t>Od kod prihajaš?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57310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1877</Words>
  <Application>Microsoft Office PowerPoint</Application>
  <PresentationFormat>Širokozaslonsko</PresentationFormat>
  <Paragraphs>239</Paragraphs>
  <Slides>26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Officeova tema</vt:lpstr>
      <vt:lpstr>PowerPointova predstavitev</vt:lpstr>
      <vt:lpstr>TEŽAVE S SKLANJANJEM SAMOSTALNIKOV</vt:lpstr>
      <vt:lpstr>TEŽAVE S SKLANJANJEM SAMOSTALNIKOV</vt:lpstr>
      <vt:lpstr>SKLANJANJE</vt:lpstr>
      <vt:lpstr>TEŽAVE S PRIDEVNIKI </vt:lpstr>
      <vt:lpstr>GLAGOLI</vt:lpstr>
      <vt:lpstr>GLAGOLI</vt:lpstr>
      <vt:lpstr>PRISLOVI</vt:lpstr>
      <vt:lpstr>PREDLOGI</vt:lpstr>
      <vt:lpstr>VEZNIKI</vt:lpstr>
      <vt:lpstr>NAVEZOVANJE</vt:lpstr>
      <vt:lpstr>Popravite!</vt:lpstr>
      <vt:lpstr>Popravite!</vt:lpstr>
      <vt:lpstr>Popravite!</vt:lpstr>
      <vt:lpstr>Popravite!</vt:lpstr>
      <vt:lpstr>Popravite!</vt:lpstr>
      <vt:lpstr>Popravite!</vt:lpstr>
      <vt:lpstr>Popravite!</vt:lpstr>
      <vt:lpstr>Popravite!</vt:lpstr>
      <vt:lpstr>Popravite!</vt:lpstr>
      <vt:lpstr>Popravite!</vt:lpstr>
      <vt:lpstr>Popravite!</vt:lpstr>
      <vt:lpstr>Popravite!</vt:lpstr>
      <vt:lpstr>Popravite!</vt:lpstr>
      <vt:lpstr>PowerPointova predstavitev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Uporabnik sistema Windows</dc:creator>
  <cp:lastModifiedBy>Tkalec Andreja</cp:lastModifiedBy>
  <cp:revision>32</cp:revision>
  <cp:lastPrinted>2023-09-26T10:22:36Z</cp:lastPrinted>
  <dcterms:created xsi:type="dcterms:W3CDTF">2019-02-28T19:00:23Z</dcterms:created>
  <dcterms:modified xsi:type="dcterms:W3CDTF">2023-09-26T10:25:52Z</dcterms:modified>
</cp:coreProperties>
</file>